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7"/>
  </p:notesMasterIdLst>
  <p:handoutMasterIdLst>
    <p:handoutMasterId r:id="rId8"/>
  </p:handoutMasterIdLst>
  <p:sldIdLst>
    <p:sldId id="310" r:id="rId2"/>
    <p:sldId id="315" r:id="rId3"/>
    <p:sldId id="320" r:id="rId4"/>
    <p:sldId id="324" r:id="rId5"/>
    <p:sldId id="314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EA7600"/>
    <a:srgbClr val="9AF67A"/>
    <a:srgbClr val="85F45E"/>
    <a:srgbClr val="E7B8F6"/>
    <a:srgbClr val="F4D2FE"/>
    <a:srgbClr val="F7B635"/>
    <a:srgbClr val="E2AAF4"/>
    <a:srgbClr val="F1C6FE"/>
    <a:srgbClr val="F9B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249" autoAdjust="0"/>
  </p:normalViewPr>
  <p:slideViewPr>
    <p:cSldViewPr snapToGrid="0">
      <p:cViewPr>
        <p:scale>
          <a:sx n="70" d="100"/>
          <a:sy n="70" d="100"/>
        </p:scale>
        <p:origin x="882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-156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3DE30-A7BD-4FAF-BD70-A5A57B8B8A99}" type="datetimeFigureOut">
              <a:rPr lang="en-GB" smtClean="0"/>
              <a:t>14/04/2020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258B1-1DD7-475B-A54B-CBC3FF4B63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78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14/04/2020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630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464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016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259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56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5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257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32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082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>
              <a:solidFill>
                <a:prstClr val="white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5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rgbClr val="EA7600"/>
                </a:solidFill>
              </a:rPr>
              <a:t>© </a:t>
            </a:r>
            <a:r>
              <a:rPr lang="en-GB" sz="1200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20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53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306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71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11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956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195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1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596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>
                <a:lumMod val="95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www.remix3d.com/details/G009SX7VFKX3" TargetMode="External"/><Relationship Id="rId18" Type="http://schemas.microsoft.com/office/2017/06/relationships/model3d" Target="../media/model3d5.glb"/><Relationship Id="rId26" Type="http://schemas.openxmlformats.org/officeDocument/2006/relationships/image" Target="../media/image10.png"/><Relationship Id="rId3" Type="http://schemas.microsoft.com/office/2007/relationships/media" Target="../media/media3.m4a"/><Relationship Id="rId21" Type="http://schemas.microsoft.com/office/2017/06/relationships/model3d" Target="../media/model3d6.glb"/><Relationship Id="rId34" Type="http://schemas.openxmlformats.org/officeDocument/2006/relationships/image" Target="../media/image3.png"/><Relationship Id="rId7" Type="http://schemas.openxmlformats.org/officeDocument/2006/relationships/hyperlink" Target="https://www.remix3d.com/details/G009SX7VFZ9F" TargetMode="External"/><Relationship Id="rId12" Type="http://schemas.microsoft.com/office/2017/06/relationships/model3d" Target="../media/model3d3.glb"/><Relationship Id="rId17" Type="http://schemas.openxmlformats.org/officeDocument/2006/relationships/image" Target="../media/image7.png"/><Relationship Id="rId25" Type="http://schemas.openxmlformats.org/officeDocument/2006/relationships/hyperlink" Target="https://www.remix3d.com/details/G009SX7VG8T9" TargetMode="External"/><Relationship Id="rId33" Type="http://schemas.openxmlformats.org/officeDocument/2006/relationships/image" Target="../media/image2.png"/><Relationship Id="rId2" Type="http://schemas.microsoft.com/office/2007/relationships/media" Target="../media/media2.m4a"/><Relationship Id="rId16" Type="http://schemas.openxmlformats.org/officeDocument/2006/relationships/hyperlink" Target="https://www.remix3d.com/details/G009SX7VFGMZ" TargetMode="External"/><Relationship Id="rId20" Type="http://schemas.openxmlformats.org/officeDocument/2006/relationships/image" Target="../media/image8.png"/><Relationship Id="rId29" Type="http://schemas.openxmlformats.org/officeDocument/2006/relationships/image" Target="../media/image11.png"/><Relationship Id="rId1" Type="http://schemas.openxmlformats.org/officeDocument/2006/relationships/audio" Target="NULL" TargetMode="External"/><Relationship Id="rId6" Type="http://schemas.microsoft.com/office/2017/06/relationships/model3d" Target="../media/model3d1.glb"/><Relationship Id="rId11" Type="http://schemas.openxmlformats.org/officeDocument/2006/relationships/image" Target="../media/image5.png"/><Relationship Id="rId24" Type="http://schemas.microsoft.com/office/2017/06/relationships/model3d" Target="../media/model3d7.glb"/><Relationship Id="rId32" Type="http://schemas.openxmlformats.org/officeDocument/2006/relationships/image" Target="../media/image12.png"/><Relationship Id="rId5" Type="http://schemas.openxmlformats.org/officeDocument/2006/relationships/notesSlide" Target="../notesSlides/notesSlide2.xml"/><Relationship Id="rId15" Type="http://schemas.microsoft.com/office/2017/06/relationships/model3d" Target="../media/model3d4.glb"/><Relationship Id="rId23" Type="http://schemas.openxmlformats.org/officeDocument/2006/relationships/image" Target="../media/image9.png"/><Relationship Id="rId28" Type="http://schemas.openxmlformats.org/officeDocument/2006/relationships/hyperlink" Target="https://www.remix3d.com/details/G009SX7VG9DC" TargetMode="External"/><Relationship Id="rId10" Type="http://schemas.openxmlformats.org/officeDocument/2006/relationships/hyperlink" Target="https://www.remix3d.com/details/G009SX7VFLWZ" TargetMode="External"/><Relationship Id="rId19" Type="http://schemas.openxmlformats.org/officeDocument/2006/relationships/hyperlink" Target="https://www.remix3d.com/details/G009SX7VFPR9" TargetMode="External"/><Relationship Id="rId31" Type="http://schemas.openxmlformats.org/officeDocument/2006/relationships/hyperlink" Target="https://www.remix3d.com/details/G009SX7VFZ55" TargetMode="External"/><Relationship Id="rId4" Type="http://schemas.openxmlformats.org/officeDocument/2006/relationships/slideLayout" Target="../slideLayouts/slideLayout12.xml"/><Relationship Id="rId9" Type="http://schemas.microsoft.com/office/2017/06/relationships/model3d" Target="../media/model3d2.glb"/><Relationship Id="rId14" Type="http://schemas.openxmlformats.org/officeDocument/2006/relationships/image" Target="../media/image6.png"/><Relationship Id="rId22" Type="http://schemas.openxmlformats.org/officeDocument/2006/relationships/hyperlink" Target="https://www.remix3d.com/details/G009SX7VFWFZ" TargetMode="External"/><Relationship Id="rId27" Type="http://schemas.microsoft.com/office/2017/06/relationships/model3d" Target="../media/model3d8.glb"/><Relationship Id="rId30" Type="http://schemas.microsoft.com/office/2017/06/relationships/model3d" Target="../media/model3d9.glb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7.m4a"/><Relationship Id="rId7" Type="http://schemas.openxmlformats.org/officeDocument/2006/relationships/notesSlide" Target="../notesSlides/notesSlide5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12.xml"/><Relationship Id="rId5" Type="http://schemas.openxmlformats.org/officeDocument/2006/relationships/audio" Target="../media/media8.m4a"/><Relationship Id="rId10" Type="http://schemas.openxmlformats.org/officeDocument/2006/relationships/image" Target="../media/image3.png"/><Relationship Id="rId4" Type="http://schemas.microsoft.com/office/2007/relationships/media" Target="../media/media8.m4a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871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Identify, visualise and describe properties of 3-D shapes; Sort 3-D shapes according to their properties.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DF736C9-0DC2-405D-B741-2D0DEE54ABC2}"/>
              </a:ext>
            </a:extLst>
          </p:cNvPr>
          <p:cNvGrpSpPr/>
          <p:nvPr/>
        </p:nvGrpSpPr>
        <p:grpSpPr>
          <a:xfrm>
            <a:off x="1060307" y="1045007"/>
            <a:ext cx="3125180" cy="1163957"/>
            <a:chOff x="1167140" y="755661"/>
            <a:chExt cx="4166907" cy="1317941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48CB3464-5F6F-4DDB-9F23-D7386D02EBC1}"/>
                </a:ext>
              </a:extLst>
            </p:cNvPr>
            <p:cNvSpPr/>
            <p:nvPr/>
          </p:nvSpPr>
          <p:spPr>
            <a:xfrm>
              <a:off x="1167140" y="755661"/>
              <a:ext cx="4166907" cy="1317941"/>
            </a:xfrm>
            <a:prstGeom prst="wedgeRoundRectCallout">
              <a:avLst>
                <a:gd name="adj1" fmla="val -75961"/>
                <a:gd name="adj2" fmla="val 55658"/>
                <a:gd name="adj3" fmla="val 16667"/>
              </a:avLst>
            </a:prstGeom>
            <a:solidFill>
              <a:srgbClr val="FFC000">
                <a:lumMod val="40000"/>
                <a:lumOff val="60000"/>
              </a:srgbClr>
            </a:soli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Look at the cube and cuboid</a:t>
              </a:r>
              <a:r>
                <a:rPr lang="en-GB" sz="1600" b="1" kern="0" dirty="0">
                  <a:solidFill>
                    <a:srgbClr val="253746"/>
                  </a:solidFill>
                </a:rPr>
                <a:t>. What is the same about these two shapes and what is different? 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B01DAB5-7811-4683-8DF2-4769672C17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duotone>
                <a:prstClr val="black"/>
                <a:srgbClr val="4472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03587" y="1514590"/>
              <a:ext cx="307921" cy="519867"/>
            </a:xfrm>
            <a:prstGeom prst="rect">
              <a:avLst/>
            </a:prstGeom>
          </p:spPr>
        </p:pic>
      </p:grpSp>
      <p:sp>
        <p:nvSpPr>
          <p:cNvPr id="3" name="Cube 2">
            <a:extLst>
              <a:ext uri="{FF2B5EF4-FFF2-40B4-BE49-F238E27FC236}">
                <a16:creationId xmlns:a16="http://schemas.microsoft.com/office/drawing/2014/main" id="{397D7B1F-7D36-4F8C-875F-B564C57991C2}"/>
              </a:ext>
            </a:extLst>
          </p:cNvPr>
          <p:cNvSpPr/>
          <p:nvPr/>
        </p:nvSpPr>
        <p:spPr>
          <a:xfrm>
            <a:off x="4905408" y="1181279"/>
            <a:ext cx="1216152" cy="1216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4D4859A8-40FA-4E11-ACEE-668BA2EA0446}"/>
              </a:ext>
            </a:extLst>
          </p:cNvPr>
          <p:cNvSpPr/>
          <p:nvPr/>
        </p:nvSpPr>
        <p:spPr>
          <a:xfrm>
            <a:off x="6858752" y="1244294"/>
            <a:ext cx="1676855" cy="98658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9E0A1EB-F690-4734-84A7-324D83CAA88C}"/>
              </a:ext>
            </a:extLst>
          </p:cNvPr>
          <p:cNvSpPr/>
          <p:nvPr/>
        </p:nvSpPr>
        <p:spPr>
          <a:xfrm>
            <a:off x="627836" y="3257768"/>
            <a:ext cx="3739351" cy="180638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00"/>
              </a:spcAft>
            </a:pPr>
            <a:r>
              <a:rPr lang="en-GB" b="1" dirty="0">
                <a:solidFill>
                  <a:srgbClr val="253746"/>
                </a:solidFill>
              </a:rPr>
              <a:t>What is different?</a:t>
            </a:r>
          </a:p>
          <a:p>
            <a:pPr>
              <a:spcAft>
                <a:spcPts val="400"/>
              </a:spcAft>
            </a:pPr>
            <a:r>
              <a:rPr lang="en-GB" b="1" dirty="0">
                <a:solidFill>
                  <a:srgbClr val="C00000"/>
                </a:solidFill>
              </a:rPr>
              <a:t>The cuboid has some non-square rectangular faces, it is irregular.</a:t>
            </a:r>
          </a:p>
          <a:p>
            <a:r>
              <a:rPr lang="en-GB" b="1" dirty="0">
                <a:solidFill>
                  <a:srgbClr val="C00000"/>
                </a:solidFill>
              </a:rPr>
              <a:t>The cube has all squares faces, it is regular.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60E591B-3A5A-493F-BEA9-D35590C9DB20}"/>
              </a:ext>
            </a:extLst>
          </p:cNvPr>
          <p:cNvSpPr/>
          <p:nvPr/>
        </p:nvSpPr>
        <p:spPr>
          <a:xfrm>
            <a:off x="4887877" y="3190447"/>
            <a:ext cx="3723775" cy="1941022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400"/>
              </a:spcAft>
            </a:pPr>
            <a:r>
              <a:rPr lang="en-GB" b="1" dirty="0">
                <a:solidFill>
                  <a:srgbClr val="253746"/>
                </a:solidFill>
              </a:rPr>
              <a:t>What is the same?</a:t>
            </a:r>
          </a:p>
          <a:p>
            <a:pPr lvl="0">
              <a:spcAft>
                <a:spcPts val="400"/>
              </a:spcAft>
            </a:pPr>
            <a:r>
              <a:rPr lang="en-GB" b="1" dirty="0">
                <a:solidFill>
                  <a:srgbClr val="C00000"/>
                </a:solidFill>
              </a:rPr>
              <a:t>Both have the same number of faces, vertices and edges.</a:t>
            </a:r>
          </a:p>
          <a:p>
            <a:pPr lvl="0">
              <a:spcAft>
                <a:spcPts val="400"/>
              </a:spcAft>
            </a:pPr>
            <a:r>
              <a:rPr lang="en-GB" b="1" dirty="0">
                <a:solidFill>
                  <a:srgbClr val="C00000"/>
                </a:solidFill>
              </a:rPr>
              <a:t>Both have all flat faces.</a:t>
            </a:r>
          </a:p>
          <a:p>
            <a:pPr lvl="0"/>
            <a:r>
              <a:rPr lang="en-GB" b="1" dirty="0">
                <a:solidFill>
                  <a:srgbClr val="C00000"/>
                </a:solidFill>
              </a:rPr>
              <a:t>Both have 3 pairs of parallel faces.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D4B675-1721-4AF4-A617-927C46AD2515}"/>
              </a:ext>
            </a:extLst>
          </p:cNvPr>
          <p:cNvSpPr txBox="1"/>
          <p:nvPr/>
        </p:nvSpPr>
        <p:spPr>
          <a:xfrm>
            <a:off x="627836" y="2514153"/>
            <a:ext cx="878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253746"/>
                </a:solidFill>
              </a:rPr>
              <a:t>e.g.</a:t>
            </a:r>
          </a:p>
        </p:txBody>
      </p:sp>
      <p:pic>
        <p:nvPicPr>
          <p:cNvPr id="13" name="1">
            <a:hlinkClick r:id="" action="ppaction://media"/>
            <a:extLst>
              <a:ext uri="{FF2B5EF4-FFF2-40B4-BE49-F238E27FC236}">
                <a16:creationId xmlns:a16="http://schemas.microsoft.com/office/drawing/2014/main" id="{33255200-C692-45E7-9BFB-AE6CCD202EA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0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66850" y="2559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7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564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  <p:bldP spid="11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5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" name="3D Model 2" descr="Cone">
                <a:extLst>
                  <a:ext uri="{FF2B5EF4-FFF2-40B4-BE49-F238E27FC236}">
                    <a16:creationId xmlns:a16="http://schemas.microsoft.com/office/drawing/2014/main" id="{BB8B75C8-842D-4C38-A8EA-13147FC6B53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46955200"/>
                  </p:ext>
                </p:extLst>
              </p:nvPr>
            </p:nvGraphicFramePr>
            <p:xfrm>
              <a:off x="7128834" y="1430955"/>
              <a:ext cx="2015166" cy="2281691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2015166" cy="2281691"/>
                    </a:xfrm>
                    <a:prstGeom prst="rect">
                      <a:avLst/>
                    </a:prstGeom>
                  </am3d:spPr>
                  <am3d:camera>
                    <am3d:pos x="0" y="0" z="7987706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704480" d="1000000"/>
                    <am3d:preTrans dx="2" dy="-16922770" dz="-2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7"/>
                  <am3d:raster rName="Office3DRenderer" rVer="16.0.8326">
                    <am3d:blip r:embed="rId8"/>
                  </am3d:raster>
                  <am3d:objViewport viewportSz="345572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" name="3D Model 2" descr="Cone">
                <a:extLst>
                  <a:ext uri="{FF2B5EF4-FFF2-40B4-BE49-F238E27FC236}">
                    <a16:creationId xmlns:a16="http://schemas.microsoft.com/office/drawing/2014/main" id="{BB8B75C8-842D-4C38-A8EA-13147FC6B53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28834" y="1430955"/>
                <a:ext cx="2015166" cy="22816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Cube">
                <a:extLst>
                  <a:ext uri="{FF2B5EF4-FFF2-40B4-BE49-F238E27FC236}">
                    <a16:creationId xmlns:a16="http://schemas.microsoft.com/office/drawing/2014/main" id="{9BA9026D-0E26-4AF8-B4F5-84D8E9F2FDC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45876554"/>
                  </p:ext>
                </p:extLst>
              </p:nvPr>
            </p:nvGraphicFramePr>
            <p:xfrm>
              <a:off x="2148198" y="3919331"/>
              <a:ext cx="2222418" cy="2460829"/>
            </p:xfrm>
            <a:graphic>
              <a:graphicData uri="http://schemas.microsoft.com/office/drawing/2017/model3d">
                <am3d:model3d r:embed="rId9">
                  <am3d:spPr>
                    <a:xfrm>
                      <a:off x="0" y="0"/>
                      <a:ext cx="2222418" cy="2460829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0529" d="1000000"/>
                    <am3d:preTrans dx="0" dy="-17999995" dz="5866"/>
                    <am3d:scale>
                      <am3d:sx n="1000000" d="1000000"/>
                      <am3d:sy n="1000000" d="1000000"/>
                      <am3d:sz n="1000000" d="1000000"/>
                    </am3d:scale>
                    <am3d:rot ax="2917121" ay="2647898" az="2299205"/>
                    <am3d:postTrans dx="0" dy="0" dz="0"/>
                  </am3d:trans>
                  <am3d:attrSrcUrl r:id="rId10"/>
                  <am3d:raster rName="Office3DRenderer" rVer="16.0.8326">
                    <am3d:blip r:embed="rId11"/>
                  </am3d:raster>
                  <am3d:objViewport viewportSz="249482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Cube">
                <a:extLst>
                  <a:ext uri="{FF2B5EF4-FFF2-40B4-BE49-F238E27FC236}">
                    <a16:creationId xmlns:a16="http://schemas.microsoft.com/office/drawing/2014/main" id="{9BA9026D-0E26-4AF8-B4F5-84D8E9F2FDC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48198" y="3919331"/>
                <a:ext cx="2222418" cy="24608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 Model 4" descr="Sphere">
                <a:extLst>
                  <a:ext uri="{FF2B5EF4-FFF2-40B4-BE49-F238E27FC236}">
                    <a16:creationId xmlns:a16="http://schemas.microsoft.com/office/drawing/2014/main" id="{279CA8B0-3496-4B81-A1ED-8A08A1F2177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45213189"/>
                  </p:ext>
                </p:extLst>
              </p:nvPr>
            </p:nvGraphicFramePr>
            <p:xfrm>
              <a:off x="6903600" y="3743692"/>
              <a:ext cx="2015166" cy="2015166"/>
            </p:xfrm>
            <a:graphic>
              <a:graphicData uri="http://schemas.microsoft.com/office/drawing/2017/model3d">
                <am3d:model3d r:embed="rId12">
                  <am3d:spPr>
                    <a:xfrm>
                      <a:off x="0" y="0"/>
                      <a:ext cx="2015166" cy="2015166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 ax="4714711" ay="819530" az="2967090"/>
                    <am3d:postTrans dx="0" dy="0" dz="0"/>
                  </am3d:trans>
                  <am3d:attrSrcUrl r:id="rId13"/>
                  <am3d:raster rName="Office3DRenderer" rVer="16.0.8326">
                    <am3d:blip r:embed="rId14"/>
                  </am3d:raster>
                  <am3d:objViewport viewportSz="357043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 Model 4" descr="Sphere">
                <a:extLst>
                  <a:ext uri="{FF2B5EF4-FFF2-40B4-BE49-F238E27FC236}">
                    <a16:creationId xmlns:a16="http://schemas.microsoft.com/office/drawing/2014/main" id="{279CA8B0-3496-4B81-A1ED-8A08A1F2177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903600" y="3743692"/>
                <a:ext cx="2015166" cy="20151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3D Model 5" descr="Pyramid">
                <a:extLst>
                  <a:ext uri="{FF2B5EF4-FFF2-40B4-BE49-F238E27FC236}">
                    <a16:creationId xmlns:a16="http://schemas.microsoft.com/office/drawing/2014/main" id="{7973DA55-E226-4C99-8724-1070E851C6B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17620653"/>
                  </p:ext>
                </p:extLst>
              </p:nvPr>
            </p:nvGraphicFramePr>
            <p:xfrm>
              <a:off x="5245141" y="487815"/>
              <a:ext cx="2426978" cy="2522154"/>
            </p:xfrm>
            <a:graphic>
              <a:graphicData uri="http://schemas.microsoft.com/office/drawing/2017/model3d">
                <am3d:model3d r:embed="rId15">
                  <am3d:spPr>
                    <a:xfrm>
                      <a:off x="0" y="0"/>
                      <a:ext cx="2426978" cy="2522154"/>
                    </a:xfrm>
                    <a:prstGeom prst="rect">
                      <a:avLst/>
                    </a:prstGeom>
                  </am3d:spPr>
                  <am3d:camera>
                    <am3d:pos x="0" y="0" z="709606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134103" d="1000000"/>
                    <am3d:preTrans dx="0" dy="-10695087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235957" ay="1621599" az="581531"/>
                    <am3d:postTrans dx="0" dy="0" dz="0"/>
                  </am3d:trans>
                  <am3d:attrSrcUrl r:id="rId16"/>
                  <am3d:raster rName="Office3DRenderer" rVer="16.0.8326">
                    <am3d:blip r:embed="rId17"/>
                  </am3d:raster>
                  <am3d:objViewport viewportSz="406399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3D Model 5" descr="Pyramid">
                <a:extLst>
                  <a:ext uri="{FF2B5EF4-FFF2-40B4-BE49-F238E27FC236}">
                    <a16:creationId xmlns:a16="http://schemas.microsoft.com/office/drawing/2014/main" id="{7973DA55-E226-4C99-8724-1070E851C6B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45141" y="487815"/>
                <a:ext cx="2426978" cy="2522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" name="3D Model 6" descr="Cuboid">
                <a:extLst>
                  <a:ext uri="{FF2B5EF4-FFF2-40B4-BE49-F238E27FC236}">
                    <a16:creationId xmlns:a16="http://schemas.microsoft.com/office/drawing/2014/main" id="{50276CB6-C4EC-491D-ABA5-3A3354250D5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35358273"/>
                  </p:ext>
                </p:extLst>
              </p:nvPr>
            </p:nvGraphicFramePr>
            <p:xfrm>
              <a:off x="2553504" y="933497"/>
              <a:ext cx="2768550" cy="2151174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2768550" cy="2151174"/>
                    </a:xfrm>
                    <a:prstGeom prst="rect">
                      <a:avLst/>
                    </a:prstGeom>
                  </am3d:spPr>
                  <am3d:camera>
                    <am3d:pos x="0" y="0" z="5766445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361393" d="1000000"/>
                    <am3d:preTrans dx="0" dy="-6493603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691005" ay="-2815319" az="-1282480"/>
                    <am3d:postTrans dx="0" dy="0" dz="0"/>
                  </am3d:trans>
                  <am3d:attrSrcUrl r:id="rId19"/>
                  <am3d:raster rName="Office3DRenderer" rVer="16.0.8326">
                    <am3d:blip r:embed="rId20"/>
                  </am3d:raster>
                  <am3d:objViewport viewportSz="289770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 Model 6" descr="Cuboid">
                <a:extLst>
                  <a:ext uri="{FF2B5EF4-FFF2-40B4-BE49-F238E27FC236}">
                    <a16:creationId xmlns:a16="http://schemas.microsoft.com/office/drawing/2014/main" id="{50276CB6-C4EC-491D-ABA5-3A3354250D5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53504" y="933497"/>
                <a:ext cx="2768550" cy="21511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8" name="3D Model 7" descr="Triangular Prism">
                <a:extLst>
                  <a:ext uri="{FF2B5EF4-FFF2-40B4-BE49-F238E27FC236}">
                    <a16:creationId xmlns:a16="http://schemas.microsoft.com/office/drawing/2014/main" id="{EBBD8EC2-068A-42C2-A76A-552D4A1194E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47357540"/>
                  </p:ext>
                </p:extLst>
              </p:nvPr>
            </p:nvGraphicFramePr>
            <p:xfrm rot="21274662">
              <a:off x="5051634" y="3957643"/>
              <a:ext cx="2166369" cy="2312550"/>
            </p:xfrm>
            <a:graphic>
              <a:graphicData uri="http://schemas.microsoft.com/office/drawing/2017/model3d">
                <am3d:model3d r:embed="rId21">
                  <am3d:spPr>
                    <a:xfrm rot="21274662">
                      <a:off x="0" y="0"/>
                      <a:ext cx="2166369" cy="2312550"/>
                    </a:xfrm>
                    <a:prstGeom prst="rect">
                      <a:avLst/>
                    </a:prstGeom>
                  </am3d:spPr>
                  <am3d:camera>
                    <am3d:pos x="0" y="0" z="6850851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284259" d="1000000"/>
                    <am3d:preTrans dx="-103008" dy="-11011706" dz="-5212029"/>
                    <am3d:scale>
                      <am3d:sx n="1000000" d="1000000"/>
                      <am3d:sy n="1000000" d="1000000"/>
                      <am3d:sz n="1000000" d="1000000"/>
                    </am3d:scale>
                    <am3d:rot ax="-2581028" ay="244194" az="-227343"/>
                    <am3d:postTrans dx="0" dy="0" dz="0"/>
                  </am3d:trans>
                  <am3d:attrSrcUrl r:id="rId22"/>
                  <am3d:raster rName="Office3DRenderer" rVer="16.0.8326">
                    <am3d:blip r:embed="rId23"/>
                  </am3d:raster>
                  <am3d:objViewport viewportSz="320082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" name="3D Model 7" descr="Triangular Prism">
                <a:extLst>
                  <a:ext uri="{FF2B5EF4-FFF2-40B4-BE49-F238E27FC236}">
                    <a16:creationId xmlns:a16="http://schemas.microsoft.com/office/drawing/2014/main" id="{EBBD8EC2-068A-42C2-A76A-552D4A1194E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 rot="21274662">
                <a:off x="5051634" y="3957643"/>
                <a:ext cx="2166369" cy="23125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9" name="3D Model 8" descr="Tetrahedron">
                <a:extLst>
                  <a:ext uri="{FF2B5EF4-FFF2-40B4-BE49-F238E27FC236}">
                    <a16:creationId xmlns:a16="http://schemas.microsoft.com/office/drawing/2014/main" id="{6B8F0A12-E9CD-41FF-995B-D6E34C29CCE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59099450"/>
                  </p:ext>
                </p:extLst>
              </p:nvPr>
            </p:nvGraphicFramePr>
            <p:xfrm>
              <a:off x="392971" y="669164"/>
              <a:ext cx="2562064" cy="2731540"/>
            </p:xfrm>
            <a:graphic>
              <a:graphicData uri="http://schemas.microsoft.com/office/drawing/2017/model3d">
                <am3d:model3d r:embed="rId24">
                  <am3d:spPr>
                    <a:xfrm>
                      <a:off x="0" y="0"/>
                      <a:ext cx="2562064" cy="2731540"/>
                    </a:xfrm>
                    <a:prstGeom prst="rect">
                      <a:avLst/>
                    </a:prstGeom>
                  </am3d:spPr>
                  <am3d:camera>
                    <am3d:pos x="0" y="0" z="7427198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166890" d="1000000"/>
                    <am3d:preTrans dx="531" dy="-15492322" dz="-5131587"/>
                    <am3d:scale>
                      <am3d:sx n="1000000" d="1000000"/>
                      <am3d:sy n="1000000" d="1000000"/>
                      <am3d:sz n="1000000" d="1000000"/>
                    </am3d:scale>
                    <am3d:rot ax="198941" ay="999010" az="57059"/>
                    <am3d:postTrans dx="0" dy="0" dz="0"/>
                  </am3d:trans>
                  <am3d:attrSrcUrl r:id="rId25"/>
                  <am3d:raster rName="Office3DRenderer" rVer="16.0.8326">
                    <am3d:blip r:embed="rId26"/>
                  </am3d:raster>
                  <am3d:objViewport viewportSz="406399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9" name="3D Model 8" descr="Tetrahedron">
                <a:extLst>
                  <a:ext uri="{FF2B5EF4-FFF2-40B4-BE49-F238E27FC236}">
                    <a16:creationId xmlns:a16="http://schemas.microsoft.com/office/drawing/2014/main" id="{6B8F0A12-E9CD-41FF-995B-D6E34C29CCE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92971" y="669164"/>
                <a:ext cx="2562064" cy="2731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1" name="3D Model 10" descr="Octahedron">
                <a:extLst>
                  <a:ext uri="{FF2B5EF4-FFF2-40B4-BE49-F238E27FC236}">
                    <a16:creationId xmlns:a16="http://schemas.microsoft.com/office/drawing/2014/main" id="{0E4825AB-C959-4618-A15E-39E464F2B0F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1869959"/>
                  </p:ext>
                </p:extLst>
              </p:nvPr>
            </p:nvGraphicFramePr>
            <p:xfrm>
              <a:off x="3809867" y="2522063"/>
              <a:ext cx="2274699" cy="2293735"/>
            </p:xfrm>
            <a:graphic>
              <a:graphicData uri="http://schemas.microsoft.com/office/drawing/2017/model3d">
                <am3d:model3d r:embed="rId27">
                  <am3d:spPr>
                    <a:xfrm>
                      <a:off x="0" y="0"/>
                      <a:ext cx="2274699" cy="2293735"/>
                    </a:xfrm>
                    <a:prstGeom prst="rect">
                      <a:avLst/>
                    </a:prstGeom>
                  </am3d:spPr>
                  <am3d:camera>
                    <am3d:pos x="0" y="0" z="8146920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005901" d="1000000"/>
                    <am3d:preTrans dx="0" dy="-18000000" dz="-37586"/>
                    <am3d:scale>
                      <am3d:sx n="1000000" d="1000000"/>
                      <am3d:sy n="1000000" d="1000000"/>
                      <am3d:sz n="1000000" d="1000000"/>
                    </am3d:scale>
                    <am3d:rot ax="1201825" ay="4122039" az="1125660"/>
                    <am3d:postTrans dx="0" dy="0" dz="0"/>
                  </am3d:trans>
                  <am3d:attrSrcUrl r:id="rId28"/>
                  <am3d:raster rName="Office3DRenderer" rVer="16.0.8326">
                    <am3d:blip r:embed="rId29"/>
                  </am3d:raster>
                  <am3d:objViewport viewportSz="406400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1" name="3D Model 10" descr="Octahedron">
                <a:extLst>
                  <a:ext uri="{FF2B5EF4-FFF2-40B4-BE49-F238E27FC236}">
                    <a16:creationId xmlns:a16="http://schemas.microsoft.com/office/drawing/2014/main" id="{0E4825AB-C959-4618-A15E-39E464F2B0F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09867" y="2522063"/>
                <a:ext cx="2274699" cy="2293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3" name="3D Model 12" descr="Hemisphere">
                <a:extLst>
                  <a:ext uri="{FF2B5EF4-FFF2-40B4-BE49-F238E27FC236}">
                    <a16:creationId xmlns:a16="http://schemas.microsoft.com/office/drawing/2014/main" id="{5E2BF3A1-8590-482C-B970-A699E3F6F70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78748594"/>
                  </p:ext>
                </p:extLst>
              </p:nvPr>
            </p:nvGraphicFramePr>
            <p:xfrm>
              <a:off x="239147" y="2983728"/>
              <a:ext cx="2289660" cy="1624614"/>
            </p:xfrm>
            <a:graphic>
              <a:graphicData uri="http://schemas.microsoft.com/office/drawing/2017/model3d">
                <am3d:model3d r:embed="rId30">
                  <am3d:spPr>
                    <a:xfrm>
                      <a:off x="0" y="0"/>
                      <a:ext cx="2289660" cy="1624614"/>
                    </a:xfrm>
                    <a:prstGeom prst="rect">
                      <a:avLst/>
                    </a:prstGeom>
                  </am3d:spPr>
                  <am3d:camera>
                    <am3d:pos x="0" y="0" z="7052245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553073" d="1000000"/>
                    <am3d:preTrans dx="9" dy="-8999683" dz="-344461"/>
                    <am3d:scale>
                      <am3d:sx n="1000000" d="1000000"/>
                      <am3d:sy n="1000000" d="1000000"/>
                      <am3d:sz n="1000000" d="1000000"/>
                    </am3d:scale>
                    <am3d:rot ax="183502" ay="1401898" az="72832"/>
                    <am3d:postTrans dx="0" dy="0" dz="0"/>
                  </am3d:trans>
                  <am3d:attrSrcUrl r:id="rId31"/>
                  <am3d:raster rName="Office3DRenderer" rVer="16.0.8326">
                    <am3d:blip r:embed="rId32"/>
                  </am3d:raster>
                  <am3d:objViewport viewportSz="344874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3" name="3D Model 12" descr="Hemisphere">
                <a:extLst>
                  <a:ext uri="{FF2B5EF4-FFF2-40B4-BE49-F238E27FC236}">
                    <a16:creationId xmlns:a16="http://schemas.microsoft.com/office/drawing/2014/main" id="{5E2BF3A1-8590-482C-B970-A699E3F6F70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39147" y="2983728"/>
                <a:ext cx="2289660" cy="1624614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B20CF5B9-0B57-44BA-A298-DF029136E195}"/>
              </a:ext>
            </a:extLst>
          </p:cNvPr>
          <p:cNvGrpSpPr/>
          <p:nvPr/>
        </p:nvGrpSpPr>
        <p:grpSpPr>
          <a:xfrm>
            <a:off x="3442017" y="569182"/>
            <a:ext cx="2551831" cy="637440"/>
            <a:chOff x="1167141" y="1074204"/>
            <a:chExt cx="3402445" cy="721769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37C7C9E7-A37E-4F66-9EB8-C1ECF1DE755D}"/>
                </a:ext>
              </a:extLst>
            </p:cNvPr>
            <p:cNvSpPr/>
            <p:nvPr/>
          </p:nvSpPr>
          <p:spPr>
            <a:xfrm>
              <a:off x="1167141" y="1074204"/>
              <a:ext cx="3205731" cy="721769"/>
            </a:xfrm>
            <a:prstGeom prst="wedgeRoundRectCallout">
              <a:avLst>
                <a:gd name="adj1" fmla="val 78822"/>
                <a:gd name="adj2" fmla="val -16638"/>
                <a:gd name="adj3" fmla="val 16667"/>
              </a:avLst>
            </a:prstGeom>
            <a:solidFill>
              <a:srgbClr val="FFC000">
                <a:lumMod val="40000"/>
                <a:lumOff val="60000"/>
              </a:srgbClr>
            </a:soli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How many of these 3-D shapes can you name?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C45C393-3029-4C20-988B-432379FD3F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3" cstate="screen">
              <a:duotone>
                <a:prstClr val="black"/>
                <a:srgbClr val="4472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61664" y="1132008"/>
              <a:ext cx="307922" cy="519868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4677619-1A34-4203-8465-DBDAFE86B8D3}"/>
              </a:ext>
            </a:extLst>
          </p:cNvPr>
          <p:cNvSpPr txBox="1"/>
          <p:nvPr/>
        </p:nvSpPr>
        <p:spPr>
          <a:xfrm>
            <a:off x="7872117" y="2818925"/>
            <a:ext cx="848138" cy="382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cone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8F54AE-39C4-43B9-BB38-BCFEA7A03254}"/>
              </a:ext>
            </a:extLst>
          </p:cNvPr>
          <p:cNvSpPr txBox="1"/>
          <p:nvPr/>
        </p:nvSpPr>
        <p:spPr>
          <a:xfrm>
            <a:off x="557130" y="2060398"/>
            <a:ext cx="1809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triangular-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based pyramid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(tetrahedron)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F105EC-C12E-44F1-BA35-DD8D81570F29}"/>
              </a:ext>
            </a:extLst>
          </p:cNvPr>
          <p:cNvSpPr txBox="1"/>
          <p:nvPr/>
        </p:nvSpPr>
        <p:spPr>
          <a:xfrm>
            <a:off x="3289924" y="1853787"/>
            <a:ext cx="138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cuboid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8CA93C-916E-4B95-94C5-9D69C574D599}"/>
              </a:ext>
            </a:extLst>
          </p:cNvPr>
          <p:cNvSpPr txBox="1"/>
          <p:nvPr/>
        </p:nvSpPr>
        <p:spPr>
          <a:xfrm>
            <a:off x="7217354" y="4412968"/>
            <a:ext cx="138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sphere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854BC7-47A8-4A5B-90D5-E195C5B2DB5C}"/>
              </a:ext>
            </a:extLst>
          </p:cNvPr>
          <p:cNvSpPr txBox="1"/>
          <p:nvPr/>
        </p:nvSpPr>
        <p:spPr>
          <a:xfrm>
            <a:off x="5677201" y="1706381"/>
            <a:ext cx="1387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square-based pyramid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B17B26-BEF4-4E18-9BBB-5C43F6B9CDD7}"/>
              </a:ext>
            </a:extLst>
          </p:cNvPr>
          <p:cNvSpPr txBox="1"/>
          <p:nvPr/>
        </p:nvSpPr>
        <p:spPr>
          <a:xfrm>
            <a:off x="741899" y="3852729"/>
            <a:ext cx="138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hemisphere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217827-9908-443E-A0B8-9C3593D5CD71}"/>
              </a:ext>
            </a:extLst>
          </p:cNvPr>
          <p:cNvSpPr txBox="1"/>
          <p:nvPr/>
        </p:nvSpPr>
        <p:spPr>
          <a:xfrm>
            <a:off x="5427027" y="4859979"/>
            <a:ext cx="138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triangular prism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335A20-6718-408C-91D2-264177290A7D}"/>
              </a:ext>
            </a:extLst>
          </p:cNvPr>
          <p:cNvSpPr txBox="1"/>
          <p:nvPr/>
        </p:nvSpPr>
        <p:spPr>
          <a:xfrm>
            <a:off x="2228470" y="5057654"/>
            <a:ext cx="138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cube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17A10F-96AA-4A6A-9C96-DC828FCD2AC9}"/>
              </a:ext>
            </a:extLst>
          </p:cNvPr>
          <p:cNvSpPr txBox="1"/>
          <p:nvPr/>
        </p:nvSpPr>
        <p:spPr>
          <a:xfrm>
            <a:off x="4315805" y="3421504"/>
            <a:ext cx="138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octahedron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6606F0-12F8-46F7-AFAB-BCE6A6E1B424}"/>
              </a:ext>
            </a:extLst>
          </p:cNvPr>
          <p:cNvSpPr txBox="1"/>
          <p:nvPr/>
        </p:nvSpPr>
        <p:spPr>
          <a:xfrm>
            <a:off x="116681" y="138645"/>
            <a:ext cx="8871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Identify, visualise and describe properties of 3-D shapes; Sort 3-D shapes according to their properties.</a:t>
            </a:r>
          </a:p>
        </p:txBody>
      </p:sp>
      <p:pic>
        <p:nvPicPr>
          <p:cNvPr id="12" name="1">
            <a:hlinkClick r:id="" action="ppaction://media"/>
            <a:extLst>
              <a:ext uri="{FF2B5EF4-FFF2-40B4-BE49-F238E27FC236}">
                <a16:creationId xmlns:a16="http://schemas.microsoft.com/office/drawing/2014/main" id="{D610AA51-55D7-4389-B14F-28513D63B96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88" end="1129.102"/>
                  <p14:fade in="500" out="500"/>
                </p14:media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-1582645" y="764817"/>
            <a:ext cx="609600" cy="609600"/>
          </a:xfrm>
          <a:prstGeom prst="rect">
            <a:avLst/>
          </a:prstGeom>
        </p:spPr>
      </p:pic>
      <p:pic>
        <p:nvPicPr>
          <p:cNvPr id="27" name="2">
            <a:hlinkClick r:id="" action="ppaction://media"/>
            <a:extLst>
              <a:ext uri="{FF2B5EF4-FFF2-40B4-BE49-F238E27FC236}">
                <a16:creationId xmlns:a16="http://schemas.microsoft.com/office/drawing/2014/main" id="{1F7596F7-9FC2-448D-A9A1-117E26B2C3D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442" end="304.5283"/>
                  <p14:fade in="500" out="500"/>
                </p14:media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-1551307" y="17555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7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5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59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48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871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Identify, visualise and describe properties of 3-D shapes; Sort 3-D shapes according to their properties.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3B0E09-1E58-4E11-9617-3A7BCC7F1F0F}"/>
              </a:ext>
            </a:extLst>
          </p:cNvPr>
          <p:cNvSpPr/>
          <p:nvPr/>
        </p:nvSpPr>
        <p:spPr>
          <a:xfrm>
            <a:off x="276892" y="869575"/>
            <a:ext cx="8168465" cy="2131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253746"/>
                </a:solidFill>
              </a:rPr>
              <a:t>Carroll diagrams use two headings that are the </a:t>
            </a:r>
            <a:r>
              <a:rPr lang="en-GB" sz="2000" b="1" dirty="0">
                <a:solidFill>
                  <a:srgbClr val="C00000"/>
                </a:solidFill>
              </a:rPr>
              <a:t>opposite</a:t>
            </a:r>
            <a:r>
              <a:rPr lang="en-GB" sz="2000" b="1" dirty="0">
                <a:solidFill>
                  <a:srgbClr val="253746"/>
                </a:solidFill>
              </a:rPr>
              <a:t> of one another (mutually exclusive), e.g.</a:t>
            </a:r>
          </a:p>
          <a:p>
            <a:pPr algn="ctr">
              <a:spcAft>
                <a:spcPts val="500"/>
              </a:spcAft>
            </a:pPr>
            <a:r>
              <a:rPr lang="en-GB" sz="2000" b="1" dirty="0">
                <a:solidFill>
                  <a:srgbClr val="FF0000"/>
                </a:solidFill>
              </a:rPr>
              <a:t>‘has at least one triangular face’ </a:t>
            </a:r>
            <a:r>
              <a:rPr lang="en-GB" sz="2000" b="1" dirty="0">
                <a:solidFill>
                  <a:srgbClr val="253746"/>
                </a:solidFill>
              </a:rPr>
              <a:t>and</a:t>
            </a:r>
            <a:r>
              <a:rPr lang="en-GB" sz="2000" b="1" dirty="0">
                <a:solidFill>
                  <a:srgbClr val="FF0000"/>
                </a:solidFill>
              </a:rPr>
              <a:t> ‘has no triangular faces’</a:t>
            </a:r>
          </a:p>
          <a:p>
            <a:pPr algn="ctr">
              <a:spcAft>
                <a:spcPts val="500"/>
              </a:spcAft>
            </a:pPr>
            <a:r>
              <a:rPr lang="en-GB" sz="2000" b="1" dirty="0">
                <a:solidFill>
                  <a:srgbClr val="7030A0"/>
                </a:solidFill>
              </a:rPr>
              <a:t>‘is a prism’ </a:t>
            </a:r>
            <a:r>
              <a:rPr lang="en-GB" sz="2000" b="1" dirty="0">
                <a:solidFill>
                  <a:srgbClr val="253746"/>
                </a:solidFill>
              </a:rPr>
              <a:t>and</a:t>
            </a:r>
            <a:r>
              <a:rPr lang="en-GB" sz="2000" b="1" dirty="0">
                <a:solidFill>
                  <a:srgbClr val="7030A0"/>
                </a:solidFill>
              </a:rPr>
              <a:t> ‘is not a prism’</a:t>
            </a:r>
          </a:p>
          <a:p>
            <a:pPr algn="ctr">
              <a:spcAft>
                <a:spcPts val="500"/>
              </a:spcAft>
            </a:pPr>
            <a:r>
              <a:rPr lang="en-GB" sz="2000" b="1" dirty="0">
                <a:solidFill>
                  <a:srgbClr val="00B050"/>
                </a:solidFill>
              </a:rPr>
              <a:t>‘is regular’ </a:t>
            </a:r>
            <a:r>
              <a:rPr lang="en-GB" sz="2000" b="1" dirty="0">
                <a:solidFill>
                  <a:srgbClr val="253746"/>
                </a:solidFill>
              </a:rPr>
              <a:t>and</a:t>
            </a:r>
            <a:r>
              <a:rPr lang="en-GB" sz="2000" b="1" dirty="0">
                <a:solidFill>
                  <a:srgbClr val="00B050"/>
                </a:solidFill>
              </a:rPr>
              <a:t> ‘is irregular’</a:t>
            </a:r>
          </a:p>
          <a:p>
            <a:pPr algn="ctr">
              <a:spcAft>
                <a:spcPts val="500"/>
              </a:spcAft>
            </a:pPr>
            <a:r>
              <a:rPr lang="en-GB" sz="2000" b="1" dirty="0">
                <a:solidFill>
                  <a:schemeClr val="accent2"/>
                </a:solidFill>
              </a:rPr>
              <a:t>‘has at least one pair of parallel faces’ </a:t>
            </a:r>
            <a:r>
              <a:rPr lang="en-GB" sz="2000" b="1" dirty="0">
                <a:solidFill>
                  <a:srgbClr val="253746"/>
                </a:solidFill>
              </a:rPr>
              <a:t>and</a:t>
            </a:r>
            <a:r>
              <a:rPr lang="en-GB" sz="2000" b="1" dirty="0">
                <a:solidFill>
                  <a:schemeClr val="accent2"/>
                </a:solidFill>
              </a:rPr>
              <a:t> ‘has no pairs of parallel faces’</a:t>
            </a:r>
            <a:r>
              <a:rPr lang="en-GB" sz="2000" b="1" dirty="0">
                <a:solidFill>
                  <a:srgbClr val="253746"/>
                </a:solidFill>
              </a:rPr>
              <a:t>.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296B50D8-C8B8-4F03-9AF5-FBD2E6EDADF1}"/>
              </a:ext>
            </a:extLst>
          </p:cNvPr>
          <p:cNvSpPr/>
          <p:nvPr/>
        </p:nvSpPr>
        <p:spPr>
          <a:xfrm>
            <a:off x="4905408" y="4872384"/>
            <a:ext cx="3258912" cy="877216"/>
          </a:xfrm>
          <a:prstGeom prst="wedgeRoundRectCallout">
            <a:avLst>
              <a:gd name="adj1" fmla="val 68100"/>
              <a:gd name="adj2" fmla="val 2761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 defTabSz="914400">
              <a:defRPr/>
            </a:pPr>
            <a:r>
              <a:rPr lang="en-GB" sz="1600" b="1" kern="0" dirty="0">
                <a:solidFill>
                  <a:srgbClr val="253746"/>
                </a:solidFill>
              </a:rPr>
              <a:t>Let’s think about </a:t>
            </a:r>
            <a:r>
              <a:rPr lang="en-GB" sz="1600" b="1" i="1" kern="0" dirty="0">
                <a:solidFill>
                  <a:srgbClr val="253746"/>
                </a:solidFill>
              </a:rPr>
              <a:t>sorting</a:t>
            </a:r>
            <a:r>
              <a:rPr lang="en-GB" sz="1600" b="1" kern="0" dirty="0">
                <a:solidFill>
                  <a:srgbClr val="253746"/>
                </a:solidFill>
              </a:rPr>
              <a:t> the shapes according to different  criteria… 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F4CFDC01-97E3-4B37-8423-D05F3302C5BD}"/>
              </a:ext>
            </a:extLst>
          </p:cNvPr>
          <p:cNvSpPr/>
          <p:nvPr/>
        </p:nvSpPr>
        <p:spPr>
          <a:xfrm>
            <a:off x="1173259" y="4810465"/>
            <a:ext cx="3398741" cy="1280565"/>
          </a:xfrm>
          <a:prstGeom prst="wedgeRoundRectCallout">
            <a:avLst>
              <a:gd name="adj1" fmla="val -79173"/>
              <a:gd name="adj2" fmla="val -28537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 defTabSz="914400">
              <a:defRPr/>
            </a:pPr>
            <a:r>
              <a:rPr lang="en-GB" sz="1600" b="1" kern="0" dirty="0">
                <a:solidFill>
                  <a:srgbClr val="253746"/>
                </a:solidFill>
              </a:rPr>
              <a:t>Remember that the </a:t>
            </a:r>
            <a:r>
              <a:rPr lang="en-GB" sz="1600" b="1" kern="0" dirty="0">
                <a:solidFill>
                  <a:srgbClr val="C00000"/>
                </a:solidFill>
              </a:rPr>
              <a:t>faces</a:t>
            </a:r>
            <a:r>
              <a:rPr lang="en-GB" sz="1600" b="1" kern="0" dirty="0">
                <a:solidFill>
                  <a:srgbClr val="253746"/>
                </a:solidFill>
              </a:rPr>
              <a:t> are made from 2-D shapes (two dimensions) and solids are called 3-D shapes (three dimensions).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2DAFE54-82B8-40CD-82F0-4DD61C87F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581926"/>
              </p:ext>
            </p:extLst>
          </p:nvPr>
        </p:nvGraphicFramePr>
        <p:xfrm>
          <a:off x="393008" y="3277273"/>
          <a:ext cx="8404262" cy="1318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2131">
                  <a:extLst>
                    <a:ext uri="{9D8B030D-6E8A-4147-A177-3AD203B41FA5}">
                      <a16:colId xmlns:a16="http://schemas.microsoft.com/office/drawing/2014/main" val="3209102798"/>
                    </a:ext>
                  </a:extLst>
                </a:gridCol>
                <a:gridCol w="4202131">
                  <a:extLst>
                    <a:ext uri="{9D8B030D-6E8A-4147-A177-3AD203B41FA5}">
                      <a16:colId xmlns:a16="http://schemas.microsoft.com/office/drawing/2014/main" val="1983145007"/>
                    </a:ext>
                  </a:extLst>
                </a:gridCol>
              </a:tblGrid>
              <a:tr h="23119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253746"/>
                          </a:solidFill>
                        </a:rPr>
                        <a:t>has at least one triangular face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253746"/>
                          </a:solidFill>
                        </a:rPr>
                        <a:t>has no triangular faces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988589"/>
                  </a:ext>
                </a:extLst>
              </a:tr>
              <a:tr h="86156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854519"/>
                  </a:ext>
                </a:extLst>
              </a:tr>
            </a:tbl>
          </a:graphicData>
        </a:graphic>
      </p:graphicFrame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2C2BEA2A-3D45-4DCF-BA03-7D2A79FE56A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7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94292" y="9412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6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871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Identify, visualise and describe properties of 3-D shapes; Sort 3-D shapes according to their properties.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57DCD10-4524-4EA0-BDA2-CAEEEE4C82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154405"/>
              </p:ext>
            </p:extLst>
          </p:nvPr>
        </p:nvGraphicFramePr>
        <p:xfrm>
          <a:off x="369869" y="3428999"/>
          <a:ext cx="8404262" cy="2549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2131">
                  <a:extLst>
                    <a:ext uri="{9D8B030D-6E8A-4147-A177-3AD203B41FA5}">
                      <a16:colId xmlns:a16="http://schemas.microsoft.com/office/drawing/2014/main" val="3209102798"/>
                    </a:ext>
                  </a:extLst>
                </a:gridCol>
                <a:gridCol w="4202131">
                  <a:extLst>
                    <a:ext uri="{9D8B030D-6E8A-4147-A177-3AD203B41FA5}">
                      <a16:colId xmlns:a16="http://schemas.microsoft.com/office/drawing/2014/main" val="1983145007"/>
                    </a:ext>
                  </a:extLst>
                </a:gridCol>
              </a:tblGrid>
              <a:tr h="53944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253746"/>
                          </a:solidFill>
                        </a:rPr>
                        <a:t>has at least one triangular face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253746"/>
                          </a:solidFill>
                        </a:rPr>
                        <a:t>has no triangular faces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988589"/>
                  </a:ext>
                </a:extLst>
              </a:tr>
              <a:tr h="20103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85451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03D7C8A-6FE1-4EEC-BD1B-FFDC0E5A4D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802" t="10700" r="24992" b="37386"/>
          <a:stretch/>
        </p:blipFill>
        <p:spPr>
          <a:xfrm>
            <a:off x="4373248" y="685007"/>
            <a:ext cx="4117610" cy="24849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37FD1DD0-A31E-461F-AB01-24F2AE4CF10E}"/>
              </a:ext>
            </a:extLst>
          </p:cNvPr>
          <p:cNvSpPr/>
          <p:nvPr/>
        </p:nvSpPr>
        <p:spPr>
          <a:xfrm>
            <a:off x="369869" y="1459234"/>
            <a:ext cx="3258912" cy="877216"/>
          </a:xfrm>
          <a:prstGeom prst="wedgeRoundRectCallout">
            <a:avLst>
              <a:gd name="adj1" fmla="val 45523"/>
              <a:gd name="adj2" fmla="val -82945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 defTabSz="914400">
              <a:defRPr/>
            </a:pPr>
            <a:r>
              <a:rPr lang="en-GB" sz="1600" b="1" kern="0" dirty="0">
                <a:solidFill>
                  <a:srgbClr val="253746"/>
                </a:solidFill>
              </a:rPr>
              <a:t>Where would each shape go on this Carroll diagram?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377CC8-AC42-4DB5-B83C-CFE443D55EF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duotone>
              <a:prstClr val="black"/>
              <a:srgbClr val="4472C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3310" y="1780045"/>
            <a:ext cx="230941" cy="4591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A78017-BEA3-4CA2-AA2A-6AA2ED8AE90F}"/>
              </a:ext>
            </a:extLst>
          </p:cNvPr>
          <p:cNvSpPr txBox="1"/>
          <p:nvPr/>
        </p:nvSpPr>
        <p:spPr>
          <a:xfrm>
            <a:off x="971477" y="4134088"/>
            <a:ext cx="31688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tetrahedron</a:t>
            </a:r>
          </a:p>
          <a:p>
            <a:r>
              <a:rPr lang="en-GB" sz="2400" b="1" dirty="0"/>
              <a:t>  square-based pyramid</a:t>
            </a:r>
          </a:p>
          <a:p>
            <a:r>
              <a:rPr lang="en-GB" sz="2400" b="1" dirty="0"/>
              <a:t>    octahedron</a:t>
            </a:r>
          </a:p>
          <a:p>
            <a:r>
              <a:rPr lang="en-GB" sz="2400" b="1" dirty="0"/>
              <a:t>      triangular prism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BD7897-0979-420F-8EE2-5ACDF7C3C703}"/>
              </a:ext>
            </a:extLst>
          </p:cNvPr>
          <p:cNvSpPr txBox="1"/>
          <p:nvPr/>
        </p:nvSpPr>
        <p:spPr>
          <a:xfrm>
            <a:off x="5550727" y="4012480"/>
            <a:ext cx="225228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cube</a:t>
            </a:r>
          </a:p>
          <a:p>
            <a:r>
              <a:rPr lang="en-GB" sz="2400" b="1" dirty="0"/>
              <a:t>  cuboid</a:t>
            </a:r>
          </a:p>
          <a:p>
            <a:r>
              <a:rPr lang="en-GB" sz="2400" b="1" dirty="0"/>
              <a:t>    cone</a:t>
            </a:r>
          </a:p>
          <a:p>
            <a:r>
              <a:rPr lang="en-GB" sz="2400" b="1" dirty="0"/>
              <a:t>      sphere</a:t>
            </a:r>
          </a:p>
          <a:p>
            <a:r>
              <a:rPr lang="en-GB" sz="2400" b="1" dirty="0"/>
              <a:t>        hemisphere</a:t>
            </a:r>
          </a:p>
        </p:txBody>
      </p:sp>
      <p:pic>
        <p:nvPicPr>
          <p:cNvPr id="9" name="2">
            <a:hlinkClick r:id="" action="ppaction://media"/>
            <a:extLst>
              <a:ext uri="{FF2B5EF4-FFF2-40B4-BE49-F238E27FC236}">
                <a16:creationId xmlns:a16="http://schemas.microsoft.com/office/drawing/2014/main" id="{EDBA931B-61A8-493D-9F29-348D008D7E0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76" end="817.4399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32350" y="2369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4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9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871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Identify, visualise and describe properties of 3-D shapes; Sort 3-D shapes according to their properties.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8836705-29EE-4CFF-B02F-473DD3930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492657"/>
              </p:ext>
            </p:extLst>
          </p:nvPr>
        </p:nvGraphicFramePr>
        <p:xfrm>
          <a:off x="360308" y="3415611"/>
          <a:ext cx="8370278" cy="2630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35">
                  <a:extLst>
                    <a:ext uri="{9D8B030D-6E8A-4147-A177-3AD203B41FA5}">
                      <a16:colId xmlns:a16="http://schemas.microsoft.com/office/drawing/2014/main" val="3209102798"/>
                    </a:ext>
                  </a:extLst>
                </a:gridCol>
                <a:gridCol w="4157843">
                  <a:extLst>
                    <a:ext uri="{9D8B030D-6E8A-4147-A177-3AD203B41FA5}">
                      <a16:colId xmlns:a16="http://schemas.microsoft.com/office/drawing/2014/main" val="1983145007"/>
                    </a:ext>
                  </a:extLst>
                </a:gridCol>
              </a:tblGrid>
              <a:tr h="60873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253746"/>
                          </a:solidFill>
                        </a:rPr>
                        <a:t>has at least one pair of parallel faces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253746"/>
                          </a:solidFill>
                        </a:rPr>
                        <a:t>has no pairs of parallel faces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988589"/>
                  </a:ext>
                </a:extLst>
              </a:tr>
              <a:tr h="202161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854519"/>
                  </a:ext>
                </a:extLst>
              </a:tr>
            </a:tbl>
          </a:graphicData>
        </a:graphic>
      </p:graphicFrame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3925CDC0-096D-426B-8A68-8A86EF429E38}"/>
              </a:ext>
            </a:extLst>
          </p:cNvPr>
          <p:cNvSpPr/>
          <p:nvPr/>
        </p:nvSpPr>
        <p:spPr>
          <a:xfrm>
            <a:off x="369869" y="1459234"/>
            <a:ext cx="3258912" cy="877216"/>
          </a:xfrm>
          <a:prstGeom prst="wedgeRoundRectCallout">
            <a:avLst>
              <a:gd name="adj1" fmla="val 45523"/>
              <a:gd name="adj2" fmla="val -82945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 defTabSz="914400">
              <a:defRPr/>
            </a:pPr>
            <a:r>
              <a:rPr lang="en-GB" sz="1600" b="1" kern="0" dirty="0">
                <a:solidFill>
                  <a:srgbClr val="253746"/>
                </a:solidFill>
              </a:rPr>
              <a:t>Where would each shape go on this Carroll diagram?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8C9C3C-274C-4C5C-9042-C60AFF25939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duotone>
              <a:prstClr val="black"/>
              <a:srgbClr val="4472C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3310" y="1780045"/>
            <a:ext cx="230941" cy="4591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B7FCF5-136F-4E13-A16E-859644FD25F0}"/>
              </a:ext>
            </a:extLst>
          </p:cNvPr>
          <p:cNvSpPr txBox="1"/>
          <p:nvPr/>
        </p:nvSpPr>
        <p:spPr>
          <a:xfrm>
            <a:off x="1223196" y="4221476"/>
            <a:ext cx="20072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cube</a:t>
            </a:r>
          </a:p>
          <a:p>
            <a:r>
              <a:rPr lang="en-GB" sz="2000" b="1" dirty="0"/>
              <a:t> cuboid</a:t>
            </a:r>
          </a:p>
          <a:p>
            <a:r>
              <a:rPr lang="en-GB" sz="2000" b="1" dirty="0"/>
              <a:t>  triangular prism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01A943-81F6-482C-A20D-1D8CB03BE4D2}"/>
              </a:ext>
            </a:extLst>
          </p:cNvPr>
          <p:cNvSpPr txBox="1"/>
          <p:nvPr/>
        </p:nvSpPr>
        <p:spPr>
          <a:xfrm>
            <a:off x="5555845" y="4074755"/>
            <a:ext cx="284699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cone</a:t>
            </a:r>
          </a:p>
          <a:p>
            <a:r>
              <a:rPr lang="en-GB" sz="2000" b="1" dirty="0"/>
              <a:t> sphere</a:t>
            </a:r>
          </a:p>
          <a:p>
            <a:r>
              <a:rPr lang="en-GB" sz="2000" b="1" dirty="0"/>
              <a:t>  hemisphere</a:t>
            </a:r>
          </a:p>
          <a:p>
            <a:r>
              <a:rPr lang="en-GB" sz="2000" b="1" dirty="0"/>
              <a:t>   octahedron</a:t>
            </a:r>
          </a:p>
          <a:p>
            <a:r>
              <a:rPr lang="en-GB" sz="2000" b="1" dirty="0"/>
              <a:t>    tetrahedron</a:t>
            </a:r>
          </a:p>
          <a:p>
            <a:r>
              <a:rPr lang="en-GB" sz="2000" b="1" dirty="0"/>
              <a:t>     square-based pyramid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6E6C49-4080-4C21-85B7-A4B846442E4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7802" t="10700" r="24992" b="37386"/>
          <a:stretch/>
        </p:blipFill>
        <p:spPr>
          <a:xfrm>
            <a:off x="4373248" y="685007"/>
            <a:ext cx="4117610" cy="24849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2">
            <a:hlinkClick r:id="" action="ppaction://media"/>
            <a:extLst>
              <a:ext uri="{FF2B5EF4-FFF2-40B4-BE49-F238E27FC236}">
                <a16:creationId xmlns:a16="http://schemas.microsoft.com/office/drawing/2014/main" id="{0190A834-6393-4BBA-AEB2-DE62085B375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67" end="1701.2244"/>
                  <p14:fade in="500" out="5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18415" y="1812407"/>
            <a:ext cx="609600" cy="609600"/>
          </a:xfrm>
          <a:prstGeom prst="rect">
            <a:avLst/>
          </a:prstGeom>
        </p:spPr>
      </p:pic>
      <p:pic>
        <p:nvPicPr>
          <p:cNvPr id="14" name="3">
            <a:hlinkClick r:id="" action="ppaction://media"/>
            <a:extLst>
              <a:ext uri="{FF2B5EF4-FFF2-40B4-BE49-F238E27FC236}">
                <a16:creationId xmlns:a16="http://schemas.microsoft.com/office/drawing/2014/main" id="{43803F70-3EE7-406E-9F21-5881061CDBD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858" end="719.6031"/>
                  <p14:fade in="500" out="5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10943" y="3241800"/>
            <a:ext cx="609600" cy="609600"/>
          </a:xfrm>
          <a:prstGeom prst="rect">
            <a:avLst/>
          </a:prstGeom>
        </p:spPr>
      </p:pic>
      <p:pic>
        <p:nvPicPr>
          <p:cNvPr id="15" name="lesson ender">
            <a:hlinkClick r:id="" action="ppaction://media"/>
            <a:extLst>
              <a:ext uri="{FF2B5EF4-FFF2-40B4-BE49-F238E27FC236}">
                <a16:creationId xmlns:a16="http://schemas.microsoft.com/office/drawing/2014/main" id="{DBD62673-31BB-4EF9-8403-C066810377E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5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30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24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13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9" grpId="0"/>
      <p:bldP spid="11" grpId="0"/>
    </p:bldLst>
  </p:timing>
</p:sld>
</file>

<file path=ppt/theme/theme1.xml><?xml version="1.0" encoding="utf-8"?>
<a:theme xmlns:a="http://schemas.openxmlformats.org/drawingml/2006/main" name="1_Office Theme">
  <a:themeElements>
    <a:clrScheme name="Custom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1738</TotalTime>
  <Words>417</Words>
  <Application>Microsoft Office PowerPoint</Application>
  <PresentationFormat>On-screen Show (4:3)</PresentationFormat>
  <Paragraphs>74</Paragraphs>
  <Slides>5</Slides>
  <Notes>5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178</cp:revision>
  <dcterms:created xsi:type="dcterms:W3CDTF">2018-09-13T11:08:58Z</dcterms:created>
  <dcterms:modified xsi:type="dcterms:W3CDTF">2020-04-14T08:57:01Z</dcterms:modified>
</cp:coreProperties>
</file>